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5" r:id="rId5"/>
    <p:sldId id="259" r:id="rId6"/>
    <p:sldId id="262" r:id="rId7"/>
    <p:sldId id="260" r:id="rId8"/>
    <p:sldId id="261"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07" d="100"/>
          <a:sy n="107" d="100"/>
        </p:scale>
        <p:origin x="-102"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3/11/2019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lutonccg.nhs.uk/" TargetMode="External"/><Relationship Id="rId2" Type="http://schemas.openxmlformats.org/officeDocument/2006/relationships/hyperlink" Target="http://www.larksidepractice.co.uk/" TargetMode="External"/><Relationship Id="rId1" Type="http://schemas.openxmlformats.org/officeDocument/2006/relationships/slideLayout" Target="../slideLayouts/slideLayout2.xml"/><Relationship Id="rId5" Type="http://schemas.openxmlformats.org/officeDocument/2006/relationships/hyperlink" Target="https://www.ldh.nhs.uk/our-services/blood-tests/blood-tests-at-arndale-house" TargetMode="External"/><Relationship Id="rId4" Type="http://schemas.openxmlformats.org/officeDocument/2006/relationships/hyperlink" Target="http://www.lutonsexualhealth.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8135E8-2208-4693-B034-68FD17CAB54B}"/>
              </a:ext>
            </a:extLst>
          </p:cNvPr>
          <p:cNvSpPr>
            <a:spLocks noGrp="1"/>
          </p:cNvSpPr>
          <p:nvPr>
            <p:ph type="ctrTitle"/>
          </p:nvPr>
        </p:nvSpPr>
        <p:spPr>
          <a:xfrm>
            <a:off x="1232452" y="954338"/>
            <a:ext cx="9321248" cy="3823042"/>
          </a:xfrm>
        </p:spPr>
        <p:txBody>
          <a:bodyPr>
            <a:normAutofit/>
          </a:bodyPr>
          <a:lstStyle/>
          <a:p>
            <a:r>
              <a:rPr lang="en-GB" sz="3200" dirty="0"/>
              <a:t>PPG Meeting on 06.03.2019</a:t>
            </a:r>
            <a:r>
              <a:rPr lang="en-GB" dirty="0"/>
              <a:t/>
            </a:r>
            <a:br>
              <a:rPr lang="en-GB" dirty="0"/>
            </a:br>
            <a:r>
              <a:rPr lang="en-GB" dirty="0"/>
              <a:t>general practice is changing</a:t>
            </a:r>
          </a:p>
        </p:txBody>
      </p:sp>
      <p:sp>
        <p:nvSpPr>
          <p:cNvPr id="3" name="Subtitle 2">
            <a:extLst>
              <a:ext uri="{FF2B5EF4-FFF2-40B4-BE49-F238E27FC236}">
                <a16:creationId xmlns:a16="http://schemas.microsoft.com/office/drawing/2014/main" xmlns="" id="{9318D5E3-6B64-476D-BFBF-CFBA550248FB}"/>
              </a:ext>
            </a:extLst>
          </p:cNvPr>
          <p:cNvSpPr>
            <a:spLocks noGrp="1"/>
          </p:cNvSpPr>
          <p:nvPr>
            <p:ph type="subTitle" idx="1"/>
          </p:nvPr>
        </p:nvSpPr>
        <p:spPr/>
        <p:txBody>
          <a:bodyPr>
            <a:normAutofit lnSpcReduction="10000"/>
          </a:bodyPr>
          <a:lstStyle/>
          <a:p>
            <a:r>
              <a:rPr lang="en-GB" dirty="0"/>
              <a:t>All GPs</a:t>
            </a:r>
          </a:p>
          <a:p>
            <a:r>
              <a:rPr lang="en-GB" dirty="0" err="1"/>
              <a:t>Larkside</a:t>
            </a:r>
            <a:r>
              <a:rPr lang="en-GB" dirty="0"/>
              <a:t> Practice </a:t>
            </a:r>
          </a:p>
          <a:p>
            <a:r>
              <a:rPr lang="en-GB" dirty="0"/>
              <a:t>Luton</a:t>
            </a:r>
          </a:p>
        </p:txBody>
      </p:sp>
    </p:spTree>
    <p:extLst>
      <p:ext uri="{BB962C8B-B14F-4D97-AF65-F5344CB8AC3E}">
        <p14:creationId xmlns:p14="http://schemas.microsoft.com/office/powerpoint/2010/main" val="3131623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E78D3E-AC45-4E63-A4C8-1D49A4AD9605}"/>
              </a:ext>
            </a:extLst>
          </p:cNvPr>
          <p:cNvSpPr>
            <a:spLocks noGrp="1"/>
          </p:cNvSpPr>
          <p:nvPr>
            <p:ph type="title"/>
          </p:nvPr>
        </p:nvSpPr>
        <p:spPr/>
        <p:txBody>
          <a:bodyPr/>
          <a:lstStyle/>
          <a:p>
            <a:r>
              <a:rPr lang="en-GB" dirty="0"/>
              <a:t>Chronic diseases </a:t>
            </a:r>
          </a:p>
        </p:txBody>
      </p:sp>
      <p:sp>
        <p:nvSpPr>
          <p:cNvPr id="3" name="Content Placeholder 2">
            <a:extLst>
              <a:ext uri="{FF2B5EF4-FFF2-40B4-BE49-F238E27FC236}">
                <a16:creationId xmlns:a16="http://schemas.microsoft.com/office/drawing/2014/main" xmlns="" id="{6D843FF8-1411-450B-A1D8-7B6B2EF1135F}"/>
              </a:ext>
            </a:extLst>
          </p:cNvPr>
          <p:cNvSpPr>
            <a:spLocks noGrp="1"/>
          </p:cNvSpPr>
          <p:nvPr>
            <p:ph idx="1"/>
          </p:nvPr>
        </p:nvSpPr>
        <p:spPr/>
        <p:txBody>
          <a:bodyPr>
            <a:normAutofit fontScale="92500" lnSpcReduction="20000"/>
          </a:bodyPr>
          <a:lstStyle/>
          <a:p>
            <a:r>
              <a:rPr lang="en-GB" dirty="0"/>
              <a:t>Multiple consultations  </a:t>
            </a:r>
          </a:p>
          <a:p>
            <a:r>
              <a:rPr lang="en-GB" dirty="0"/>
              <a:t>Many clinicians  involved</a:t>
            </a:r>
          </a:p>
          <a:p>
            <a:r>
              <a:rPr lang="en-GB" dirty="0"/>
              <a:t>Managing expectations </a:t>
            </a:r>
          </a:p>
          <a:p>
            <a:r>
              <a:rPr lang="en-GB" dirty="0"/>
              <a:t>Optimising medication </a:t>
            </a:r>
          </a:p>
          <a:p>
            <a:r>
              <a:rPr lang="en-GB" dirty="0"/>
              <a:t>Unexpected flareup/exacerbations </a:t>
            </a:r>
          </a:p>
          <a:p>
            <a:r>
              <a:rPr lang="en-GB" dirty="0"/>
              <a:t>Frequent Hospital admissions </a:t>
            </a:r>
          </a:p>
          <a:p>
            <a:r>
              <a:rPr lang="en-GB" dirty="0"/>
              <a:t>Follow up care</a:t>
            </a:r>
          </a:p>
          <a:p>
            <a:r>
              <a:rPr lang="en-GB" dirty="0"/>
              <a:t>Relatives help</a:t>
            </a:r>
          </a:p>
          <a:p>
            <a:pPr marL="0" indent="0">
              <a:buNone/>
            </a:pPr>
            <a:r>
              <a:rPr lang="en-GB" dirty="0">
                <a:solidFill>
                  <a:srgbClr val="FF0000"/>
                </a:solidFill>
              </a:rPr>
              <a:t>Chronic diseases such as diabetes, asthma etc are treated in general practice. Patients with chronic diseases are managed within general practice by the clinical team including practice nurses, HCA’s and pharmacists. You should only need to see a GP if the team have any concerns about your condition</a:t>
            </a:r>
          </a:p>
          <a:p>
            <a:endParaRPr lang="en-GB" dirty="0"/>
          </a:p>
        </p:txBody>
      </p:sp>
    </p:spTree>
    <p:extLst>
      <p:ext uri="{BB962C8B-B14F-4D97-AF65-F5344CB8AC3E}">
        <p14:creationId xmlns:p14="http://schemas.microsoft.com/office/powerpoint/2010/main" val="1497300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3C13F6-1795-4BD4-ABAD-5D4551BA08EB}"/>
              </a:ext>
            </a:extLst>
          </p:cNvPr>
          <p:cNvSpPr>
            <a:spLocks noGrp="1"/>
          </p:cNvSpPr>
          <p:nvPr>
            <p:ph type="title"/>
          </p:nvPr>
        </p:nvSpPr>
        <p:spPr/>
        <p:txBody>
          <a:bodyPr/>
          <a:lstStyle/>
          <a:p>
            <a:r>
              <a:rPr lang="en-GB" dirty="0"/>
              <a:t>MDT meeting- GP Forward Thinking</a:t>
            </a:r>
          </a:p>
        </p:txBody>
      </p:sp>
      <p:sp>
        <p:nvSpPr>
          <p:cNvPr id="3" name="Content Placeholder 2">
            <a:extLst>
              <a:ext uri="{FF2B5EF4-FFF2-40B4-BE49-F238E27FC236}">
                <a16:creationId xmlns:a16="http://schemas.microsoft.com/office/drawing/2014/main" xmlns="" id="{F72DEB4A-DD01-4F10-B4EE-C6FC8C84719A}"/>
              </a:ext>
            </a:extLst>
          </p:cNvPr>
          <p:cNvSpPr>
            <a:spLocks noGrp="1"/>
          </p:cNvSpPr>
          <p:nvPr>
            <p:ph idx="1"/>
          </p:nvPr>
        </p:nvSpPr>
        <p:spPr/>
        <p:txBody>
          <a:bodyPr/>
          <a:lstStyle/>
          <a:p>
            <a:r>
              <a:rPr lang="en-GB" dirty="0"/>
              <a:t>Multiple diagnosis, polypharmacy, frail, housebound, at risk patients </a:t>
            </a:r>
          </a:p>
          <a:p>
            <a:r>
              <a:rPr lang="en-GB" dirty="0"/>
              <a:t>Discuss each patient with the team of GPs, nurses, HCA, pharmacist, district nurses, social services and community nurses</a:t>
            </a:r>
          </a:p>
          <a:p>
            <a:r>
              <a:rPr lang="en-GB" dirty="0"/>
              <a:t>Community Rapid Response nurses help with acute patient presentations to avoid hospital admissions</a:t>
            </a:r>
          </a:p>
          <a:p>
            <a:r>
              <a:rPr lang="en-GB" dirty="0"/>
              <a:t>Annual recall process with letters and text messaging services is in place</a:t>
            </a:r>
          </a:p>
          <a:p>
            <a:r>
              <a:rPr lang="en-GB" dirty="0"/>
              <a:t>Exemptions from the QOF INDICATORS for non responders is applied</a:t>
            </a:r>
          </a:p>
          <a:p>
            <a:pPr marL="0" indent="0">
              <a:buNone/>
            </a:pPr>
            <a:r>
              <a:rPr lang="en-GB" dirty="0">
                <a:solidFill>
                  <a:srgbClr val="FF0000"/>
                </a:solidFill>
              </a:rPr>
              <a:t>We work with a wider clinical team including community nurses and social care workers to provide the appropriate care for at risk, house bound or very unwell patients. Computer alerts help all the staff team to appropriately triage the patient calls</a:t>
            </a:r>
          </a:p>
          <a:p>
            <a:endParaRPr lang="en-GB" dirty="0"/>
          </a:p>
        </p:txBody>
      </p:sp>
    </p:spTree>
    <p:extLst>
      <p:ext uri="{BB962C8B-B14F-4D97-AF65-F5344CB8AC3E}">
        <p14:creationId xmlns:p14="http://schemas.microsoft.com/office/powerpoint/2010/main" val="2556294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Prescriptions </a:t>
            </a:r>
          </a:p>
        </p:txBody>
      </p:sp>
      <p:sp>
        <p:nvSpPr>
          <p:cNvPr id="3" name="Content Placeholder 2"/>
          <p:cNvSpPr>
            <a:spLocks noGrp="1"/>
          </p:cNvSpPr>
          <p:nvPr>
            <p:ph idx="1"/>
          </p:nvPr>
        </p:nvSpPr>
        <p:spPr>
          <a:xfrm>
            <a:off x="2589212" y="1722783"/>
            <a:ext cx="8915400" cy="4511107"/>
          </a:xfrm>
        </p:spPr>
        <p:txBody>
          <a:bodyPr>
            <a:normAutofit fontScale="92500" lnSpcReduction="20000"/>
          </a:bodyPr>
          <a:lstStyle/>
          <a:p>
            <a:r>
              <a:rPr lang="en-GB" dirty="0"/>
              <a:t>It takes a full 48 hours to complete a repeat prescription request</a:t>
            </a:r>
          </a:p>
          <a:p>
            <a:r>
              <a:rPr lang="en-GB" dirty="0"/>
              <a:t>Urgent/emergency prescriptions will only be issued for urgent medications (please see notice in the reception). </a:t>
            </a:r>
          </a:p>
          <a:p>
            <a:r>
              <a:rPr lang="en-GB" dirty="0"/>
              <a:t>Routine medications requested by patients as urgent (i.e. I forgot to order etc) will be issued within 48 hours</a:t>
            </a:r>
          </a:p>
          <a:p>
            <a:r>
              <a:rPr lang="en-GB" dirty="0"/>
              <a:t>All practice prescribing is monitored by Luton Clinical Commissioning Group (LCCG)</a:t>
            </a:r>
          </a:p>
          <a:p>
            <a:r>
              <a:rPr lang="en-GB" dirty="0"/>
              <a:t>High level monitoring by LCCG of shared care drugs – practices work to strict NHS/LCCG policy for prescribing and monitoring</a:t>
            </a:r>
          </a:p>
          <a:p>
            <a:r>
              <a:rPr lang="en-GB" dirty="0"/>
              <a:t>Practices are no longer able to prescribe “over the counter” (OTC) medications for simple ailments. This is a national NHS campaign as these medications can be brought from pharmacies and supermarkets at low cost.</a:t>
            </a:r>
          </a:p>
          <a:p>
            <a:pPr marL="0" indent="0">
              <a:buNone/>
            </a:pPr>
            <a:r>
              <a:rPr lang="en-GB" dirty="0">
                <a:solidFill>
                  <a:srgbClr val="FF0000"/>
                </a:solidFill>
              </a:rPr>
              <a:t>We would really value our patients’ support and help in ensuring medications are ordered in plenty of time. We would encourage our patients to be “self care aware” by keeping a selection of essential medications at home to treat common conditions, Thank you.</a:t>
            </a:r>
          </a:p>
          <a:p>
            <a:endParaRPr lang="en-GB" dirty="0"/>
          </a:p>
        </p:txBody>
      </p:sp>
    </p:spTree>
    <p:extLst>
      <p:ext uri="{BB962C8B-B14F-4D97-AF65-F5344CB8AC3E}">
        <p14:creationId xmlns:p14="http://schemas.microsoft.com/office/powerpoint/2010/main" val="3424055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5B57B8-8A68-4435-B946-8410D354DB8A}"/>
              </a:ext>
            </a:extLst>
          </p:cNvPr>
          <p:cNvSpPr>
            <a:spLocks noGrp="1"/>
          </p:cNvSpPr>
          <p:nvPr>
            <p:ph type="title"/>
          </p:nvPr>
        </p:nvSpPr>
        <p:spPr>
          <a:xfrm>
            <a:off x="2592925" y="624110"/>
            <a:ext cx="8911687" cy="687855"/>
          </a:xfrm>
        </p:spPr>
        <p:txBody>
          <a:bodyPr>
            <a:normAutofit fontScale="90000"/>
          </a:bodyPr>
          <a:lstStyle/>
          <a:p>
            <a:r>
              <a:rPr lang="en-GB" dirty="0"/>
              <a:t>NHS Screening </a:t>
            </a:r>
            <a:br>
              <a:rPr lang="en-GB" dirty="0"/>
            </a:br>
            <a:endParaRPr lang="en-GB" dirty="0"/>
          </a:p>
        </p:txBody>
      </p:sp>
      <p:sp>
        <p:nvSpPr>
          <p:cNvPr id="3" name="Content Placeholder 2">
            <a:extLst>
              <a:ext uri="{FF2B5EF4-FFF2-40B4-BE49-F238E27FC236}">
                <a16:creationId xmlns:a16="http://schemas.microsoft.com/office/drawing/2014/main" xmlns="" id="{B668DC73-5726-4EA7-BC0A-F23FFF7DD5BF}"/>
              </a:ext>
            </a:extLst>
          </p:cNvPr>
          <p:cNvSpPr>
            <a:spLocks noGrp="1"/>
          </p:cNvSpPr>
          <p:nvPr>
            <p:ph idx="1"/>
          </p:nvPr>
        </p:nvSpPr>
        <p:spPr>
          <a:xfrm>
            <a:off x="1709530" y="1603513"/>
            <a:ext cx="9795082" cy="4630377"/>
          </a:xfrm>
        </p:spPr>
        <p:txBody>
          <a:bodyPr>
            <a:normAutofit fontScale="92500" lnSpcReduction="10000"/>
          </a:bodyPr>
          <a:lstStyle/>
          <a:p>
            <a:r>
              <a:rPr lang="en-GB" dirty="0"/>
              <a:t>Bowel Screening 60-74y, screening kit every 2 years</a:t>
            </a:r>
          </a:p>
          <a:p>
            <a:r>
              <a:rPr lang="en-GB" dirty="0"/>
              <a:t>2 of the 1000 participants are found to have bowel cancer</a:t>
            </a:r>
            <a:endParaRPr lang="en-GB" dirty="0">
              <a:solidFill>
                <a:srgbClr val="FF0000"/>
              </a:solidFill>
            </a:endParaRPr>
          </a:p>
          <a:p>
            <a:r>
              <a:rPr lang="en-GB" dirty="0">
                <a:solidFill>
                  <a:schemeClr val="tx1"/>
                </a:solidFill>
              </a:rPr>
              <a:t>FIT (faecal immunochemical test) available from 2019</a:t>
            </a:r>
          </a:p>
          <a:p>
            <a:r>
              <a:rPr lang="en-GB" dirty="0"/>
              <a:t>Breast Screening 50-70y, every three years </a:t>
            </a:r>
          </a:p>
          <a:p>
            <a:r>
              <a:rPr lang="en-GB" dirty="0"/>
              <a:t>Picks up 8 of 1000 women with new breast cancer diagnosis</a:t>
            </a:r>
          </a:p>
          <a:p>
            <a:r>
              <a:rPr lang="en-GB" dirty="0"/>
              <a:t>Cervical Screening 25-64y, 3 yearly up to 49y. After that every 5years</a:t>
            </a:r>
          </a:p>
          <a:p>
            <a:r>
              <a:rPr lang="en-GB" dirty="0">
                <a:solidFill>
                  <a:schemeClr val="tx1"/>
                </a:solidFill>
              </a:rPr>
              <a:t>Changes from April 2020 is HPV testing for cervical screening</a:t>
            </a:r>
          </a:p>
          <a:p>
            <a:r>
              <a:rPr lang="en-GB" dirty="0"/>
              <a:t>PSA testing for prostate cancer for men over 50 y if they ask and have possible symptoms</a:t>
            </a:r>
          </a:p>
          <a:p>
            <a:r>
              <a:rPr lang="en-GB" dirty="0"/>
              <a:t>Research into testing into lung cancer, ovarian cancer</a:t>
            </a:r>
            <a:r>
              <a:rPr lang="en-GB" sz="3600" dirty="0">
                <a:solidFill>
                  <a:prstClr val="black">
                    <a:lumMod val="85000"/>
                    <a:lumOff val="15000"/>
                  </a:prstClr>
                </a:solidFill>
                <a:ea typeface="+mj-ea"/>
                <a:cs typeface="+mj-cs"/>
              </a:rPr>
              <a:t> </a:t>
            </a:r>
          </a:p>
          <a:p>
            <a:pPr marL="0" indent="0">
              <a:buNone/>
            </a:pPr>
            <a:r>
              <a:rPr lang="en-GB" sz="3600" dirty="0">
                <a:solidFill>
                  <a:prstClr val="black">
                    <a:lumMod val="85000"/>
                    <a:lumOff val="15000"/>
                  </a:prstClr>
                </a:solidFill>
                <a:ea typeface="+mj-ea"/>
                <a:cs typeface="+mj-cs"/>
              </a:rPr>
              <a:t>                                       ‘Be clear on Cancer’</a:t>
            </a:r>
            <a:endParaRPr lang="en-GB" dirty="0"/>
          </a:p>
          <a:p>
            <a:pPr marL="0" indent="0">
              <a:buNone/>
            </a:pPr>
            <a:r>
              <a:rPr lang="en-GB" dirty="0">
                <a:solidFill>
                  <a:srgbClr val="FF0000"/>
                </a:solidFill>
              </a:rPr>
              <a:t>We would encourage all our patients to attend or complete health screening</a:t>
            </a:r>
          </a:p>
        </p:txBody>
      </p:sp>
    </p:spTree>
    <p:extLst>
      <p:ext uri="{BB962C8B-B14F-4D97-AF65-F5344CB8AC3E}">
        <p14:creationId xmlns:p14="http://schemas.microsoft.com/office/powerpoint/2010/main" val="1854186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AEFA04-5933-4727-BABC-87DEEEF4CAAF}"/>
              </a:ext>
            </a:extLst>
          </p:cNvPr>
          <p:cNvSpPr>
            <a:spLocks noGrp="1"/>
          </p:cNvSpPr>
          <p:nvPr>
            <p:ph type="title"/>
          </p:nvPr>
        </p:nvSpPr>
        <p:spPr/>
        <p:txBody>
          <a:bodyPr/>
          <a:lstStyle/>
          <a:p>
            <a:r>
              <a:rPr lang="en-GB" dirty="0"/>
              <a:t>Immunisations </a:t>
            </a:r>
          </a:p>
        </p:txBody>
      </p:sp>
      <p:sp>
        <p:nvSpPr>
          <p:cNvPr id="3" name="Content Placeholder 2">
            <a:extLst>
              <a:ext uri="{FF2B5EF4-FFF2-40B4-BE49-F238E27FC236}">
                <a16:creationId xmlns:a16="http://schemas.microsoft.com/office/drawing/2014/main" xmlns="" id="{7AFAD0E7-7704-458A-BF63-0BF06D027B8A}"/>
              </a:ext>
            </a:extLst>
          </p:cNvPr>
          <p:cNvSpPr>
            <a:spLocks noGrp="1"/>
          </p:cNvSpPr>
          <p:nvPr>
            <p:ph idx="1"/>
          </p:nvPr>
        </p:nvSpPr>
        <p:spPr/>
        <p:txBody>
          <a:bodyPr>
            <a:normAutofit fontScale="92500" lnSpcReduction="10000"/>
          </a:bodyPr>
          <a:lstStyle/>
          <a:p>
            <a:r>
              <a:rPr lang="en-GB" dirty="0"/>
              <a:t>HPV vaccination for year 8/9, before 18years age for girls, two doses </a:t>
            </a:r>
          </a:p>
          <a:p>
            <a:r>
              <a:rPr lang="en-GB" dirty="0">
                <a:solidFill>
                  <a:schemeClr val="tx1"/>
                </a:solidFill>
              </a:rPr>
              <a:t>2019/2010 Year 8/9 boys will be eligible HPV vaccine(coming in 2020)</a:t>
            </a:r>
          </a:p>
          <a:p>
            <a:r>
              <a:rPr lang="en-GB" dirty="0">
                <a:solidFill>
                  <a:schemeClr val="tx1"/>
                </a:solidFill>
              </a:rPr>
              <a:t>Primary school children seasonal influenza vaccine given in schools</a:t>
            </a:r>
          </a:p>
          <a:p>
            <a:r>
              <a:rPr lang="en-GB" dirty="0">
                <a:solidFill>
                  <a:schemeClr val="tx1"/>
                </a:solidFill>
              </a:rPr>
              <a:t>Flu vaccines are given at authorised pharmacies </a:t>
            </a:r>
          </a:p>
          <a:p>
            <a:r>
              <a:rPr lang="en-GB" dirty="0">
                <a:solidFill>
                  <a:schemeClr val="tx1"/>
                </a:solidFill>
              </a:rPr>
              <a:t>Shingles vaccination for at risk groups</a:t>
            </a:r>
          </a:p>
          <a:p>
            <a:r>
              <a:rPr lang="en-GB" dirty="0">
                <a:solidFill>
                  <a:schemeClr val="tx1"/>
                </a:solidFill>
              </a:rPr>
              <a:t>Childhood Immunisations for your children to protect from serious communicable diseases </a:t>
            </a:r>
          </a:p>
          <a:p>
            <a:r>
              <a:rPr lang="en-GB" dirty="0">
                <a:solidFill>
                  <a:schemeClr val="tx1"/>
                </a:solidFill>
              </a:rPr>
              <a:t>Pneumococcal vaccination for over 65s’</a:t>
            </a:r>
          </a:p>
          <a:p>
            <a:pPr marL="0" indent="0">
              <a:buNone/>
            </a:pPr>
            <a:r>
              <a:rPr lang="en-GB" dirty="0">
                <a:solidFill>
                  <a:srgbClr val="FF0000"/>
                </a:solidFill>
              </a:rPr>
              <a:t>We would encourage all our patients to attend  for vaccinations when invited.</a:t>
            </a:r>
          </a:p>
          <a:p>
            <a:pPr marL="0" indent="0">
              <a:buNone/>
            </a:pPr>
            <a:r>
              <a:rPr lang="en-GB" dirty="0" smtClean="0">
                <a:solidFill>
                  <a:srgbClr val="FF0000"/>
                </a:solidFill>
              </a:rPr>
              <a:t>These vaccinations protect patients against a range of serious and potentially fatal diseases. </a:t>
            </a:r>
            <a:endParaRPr lang="en-GB" dirty="0">
              <a:solidFill>
                <a:srgbClr val="FF0000"/>
              </a:solidFill>
            </a:endParaRPr>
          </a:p>
        </p:txBody>
      </p:sp>
    </p:spTree>
    <p:extLst>
      <p:ext uri="{BB962C8B-B14F-4D97-AF65-F5344CB8AC3E}">
        <p14:creationId xmlns:p14="http://schemas.microsoft.com/office/powerpoint/2010/main" val="565782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70AAA1-3386-4C53-9757-0A535634DDF1}"/>
              </a:ext>
            </a:extLst>
          </p:cNvPr>
          <p:cNvSpPr>
            <a:spLocks noGrp="1"/>
          </p:cNvSpPr>
          <p:nvPr>
            <p:ph type="title"/>
          </p:nvPr>
        </p:nvSpPr>
        <p:spPr/>
        <p:txBody>
          <a:bodyPr/>
          <a:lstStyle/>
          <a:p>
            <a:r>
              <a:rPr lang="en-GB" dirty="0"/>
              <a:t>Life Style Aspects </a:t>
            </a:r>
          </a:p>
        </p:txBody>
      </p:sp>
      <p:sp>
        <p:nvSpPr>
          <p:cNvPr id="3" name="Content Placeholder 2">
            <a:extLst>
              <a:ext uri="{FF2B5EF4-FFF2-40B4-BE49-F238E27FC236}">
                <a16:creationId xmlns:a16="http://schemas.microsoft.com/office/drawing/2014/main" xmlns="" id="{7A2DD9EA-821F-43AD-80C4-E3737F075D71}"/>
              </a:ext>
            </a:extLst>
          </p:cNvPr>
          <p:cNvSpPr>
            <a:spLocks noGrp="1"/>
          </p:cNvSpPr>
          <p:nvPr>
            <p:ph idx="1"/>
          </p:nvPr>
        </p:nvSpPr>
        <p:spPr/>
        <p:txBody>
          <a:bodyPr/>
          <a:lstStyle/>
          <a:p>
            <a:r>
              <a:rPr lang="en-GB" dirty="0"/>
              <a:t>Stop Smoking clinic</a:t>
            </a:r>
          </a:p>
          <a:p>
            <a:r>
              <a:rPr lang="en-GB" dirty="0"/>
              <a:t>Weight management</a:t>
            </a:r>
          </a:p>
          <a:p>
            <a:r>
              <a:rPr lang="en-GB" dirty="0"/>
              <a:t>Social services</a:t>
            </a:r>
          </a:p>
          <a:p>
            <a:r>
              <a:rPr lang="en-GB" dirty="0"/>
              <a:t>Luton Well being services </a:t>
            </a:r>
          </a:p>
          <a:p>
            <a:endParaRPr lang="en-GB" dirty="0"/>
          </a:p>
          <a:p>
            <a:pPr marL="0" indent="0">
              <a:buNone/>
            </a:pPr>
            <a:r>
              <a:rPr lang="en-GB" dirty="0">
                <a:solidFill>
                  <a:srgbClr val="FF0000"/>
                </a:solidFill>
              </a:rPr>
              <a:t>These services are now available in the surgery. </a:t>
            </a:r>
            <a:r>
              <a:rPr lang="en-GB" dirty="0" smtClean="0">
                <a:solidFill>
                  <a:srgbClr val="FF0000"/>
                </a:solidFill>
              </a:rPr>
              <a:t>You </a:t>
            </a:r>
            <a:r>
              <a:rPr lang="en-GB" dirty="0">
                <a:solidFill>
                  <a:srgbClr val="FF0000"/>
                </a:solidFill>
              </a:rPr>
              <a:t>can self </a:t>
            </a:r>
            <a:r>
              <a:rPr lang="en-GB" dirty="0" smtClean="0">
                <a:solidFill>
                  <a:srgbClr val="FF0000"/>
                </a:solidFill>
              </a:rPr>
              <a:t>refer to most of these services. </a:t>
            </a:r>
            <a:r>
              <a:rPr lang="en-GB" dirty="0">
                <a:solidFill>
                  <a:srgbClr val="FF0000"/>
                </a:solidFill>
              </a:rPr>
              <a:t>Please ask at reception for further details.</a:t>
            </a:r>
          </a:p>
          <a:p>
            <a:pPr marL="0" indent="0">
              <a:buNone/>
            </a:pPr>
            <a:endParaRPr lang="en-GB" dirty="0">
              <a:solidFill>
                <a:srgbClr val="FF0000"/>
              </a:solidFill>
            </a:endParaRPr>
          </a:p>
          <a:p>
            <a:endParaRPr lang="en-GB" dirty="0"/>
          </a:p>
        </p:txBody>
      </p:sp>
    </p:spTree>
    <p:extLst>
      <p:ext uri="{BB962C8B-B14F-4D97-AF65-F5344CB8AC3E}">
        <p14:creationId xmlns:p14="http://schemas.microsoft.com/office/powerpoint/2010/main" val="585483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05BAE6-F143-46AD-9C93-2A4625942093}"/>
              </a:ext>
            </a:extLst>
          </p:cNvPr>
          <p:cNvSpPr>
            <a:spLocks noGrp="1"/>
          </p:cNvSpPr>
          <p:nvPr>
            <p:ph type="title"/>
          </p:nvPr>
        </p:nvSpPr>
        <p:spPr/>
        <p:txBody>
          <a:bodyPr/>
          <a:lstStyle/>
          <a:p>
            <a:r>
              <a:rPr lang="en-GB" dirty="0"/>
              <a:t>Community services </a:t>
            </a:r>
          </a:p>
        </p:txBody>
      </p:sp>
      <p:sp>
        <p:nvSpPr>
          <p:cNvPr id="3" name="Content Placeholder 2">
            <a:extLst>
              <a:ext uri="{FF2B5EF4-FFF2-40B4-BE49-F238E27FC236}">
                <a16:creationId xmlns:a16="http://schemas.microsoft.com/office/drawing/2014/main" xmlns="" id="{241A48F2-BE84-446B-B2AD-F365418DEB14}"/>
              </a:ext>
            </a:extLst>
          </p:cNvPr>
          <p:cNvSpPr>
            <a:spLocks noGrp="1"/>
          </p:cNvSpPr>
          <p:nvPr>
            <p:ph idx="1"/>
          </p:nvPr>
        </p:nvSpPr>
        <p:spPr/>
        <p:txBody>
          <a:bodyPr>
            <a:normAutofit fontScale="92500" lnSpcReduction="10000"/>
          </a:bodyPr>
          <a:lstStyle/>
          <a:p>
            <a:r>
              <a:rPr lang="en-GB" dirty="0"/>
              <a:t>Extended access (available for patients who work and cannot attend surgery during normal working hours)</a:t>
            </a:r>
          </a:p>
          <a:p>
            <a:r>
              <a:rPr lang="en-GB" dirty="0"/>
              <a:t>111 (Call 111 to speak to a fully trained advisor 24 hours a day for advice and help in finding the right local health service quickly)</a:t>
            </a:r>
          </a:p>
          <a:p>
            <a:r>
              <a:rPr lang="en-GB" dirty="0"/>
              <a:t>Pharmacy help (can help with health advice and treatment for a range of common illnesses and ailments)</a:t>
            </a:r>
          </a:p>
          <a:p>
            <a:r>
              <a:rPr lang="en-GB" dirty="0"/>
              <a:t>Primary care networking (From April 2019 GP practices will start working together to provide extra services in central locations)</a:t>
            </a:r>
          </a:p>
          <a:p>
            <a:r>
              <a:rPr lang="en-GB" dirty="0"/>
              <a:t>LARC hubs (Long Acting Reversible Contraception) appointments can be accessed via referral from your practice to local hubs within GP practices.</a:t>
            </a:r>
          </a:p>
          <a:p>
            <a:r>
              <a:rPr lang="en-GB" dirty="0"/>
              <a:t>Minor surgery clinic– Larkside practice offers minor surgery appointments in set clinics however for more complicated procedures we can refer you to </a:t>
            </a:r>
            <a:r>
              <a:rPr lang="en-GB" dirty="0" err="1"/>
              <a:t>Sundon</a:t>
            </a:r>
            <a:r>
              <a:rPr lang="en-GB" dirty="0"/>
              <a:t> Park Surgery </a:t>
            </a:r>
          </a:p>
          <a:p>
            <a:endParaRPr lang="en-GB" dirty="0"/>
          </a:p>
        </p:txBody>
      </p:sp>
    </p:spTree>
    <p:extLst>
      <p:ext uri="{BB962C8B-B14F-4D97-AF65-F5344CB8AC3E}">
        <p14:creationId xmlns:p14="http://schemas.microsoft.com/office/powerpoint/2010/main" val="586920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43ADAC-6820-4A49-977F-69B65CED8E43}"/>
              </a:ext>
            </a:extLst>
          </p:cNvPr>
          <p:cNvSpPr>
            <a:spLocks noGrp="1"/>
          </p:cNvSpPr>
          <p:nvPr>
            <p:ph type="title"/>
          </p:nvPr>
        </p:nvSpPr>
        <p:spPr/>
        <p:txBody>
          <a:bodyPr/>
          <a:lstStyle/>
          <a:p>
            <a:r>
              <a:rPr lang="en-GB" dirty="0"/>
              <a:t>Websites &amp; Useful Information</a:t>
            </a:r>
            <a:br>
              <a:rPr lang="en-GB" dirty="0"/>
            </a:br>
            <a:endParaRPr lang="en-GB" dirty="0"/>
          </a:p>
        </p:txBody>
      </p:sp>
      <p:sp>
        <p:nvSpPr>
          <p:cNvPr id="3" name="Content Placeholder 2">
            <a:extLst>
              <a:ext uri="{FF2B5EF4-FFF2-40B4-BE49-F238E27FC236}">
                <a16:creationId xmlns:a16="http://schemas.microsoft.com/office/drawing/2014/main" xmlns="" id="{372417D7-386F-4832-ABF4-79988D09CBD0}"/>
              </a:ext>
            </a:extLst>
          </p:cNvPr>
          <p:cNvSpPr>
            <a:spLocks noGrp="1"/>
          </p:cNvSpPr>
          <p:nvPr>
            <p:ph idx="1"/>
          </p:nvPr>
        </p:nvSpPr>
        <p:spPr/>
        <p:txBody>
          <a:bodyPr/>
          <a:lstStyle/>
          <a:p>
            <a:r>
              <a:rPr lang="en-GB" dirty="0" err="1"/>
              <a:t>Larkside</a:t>
            </a:r>
            <a:r>
              <a:rPr lang="en-GB" dirty="0"/>
              <a:t> practice changed to </a:t>
            </a:r>
            <a:r>
              <a:rPr lang="en-GB" dirty="0">
                <a:hlinkClick r:id="rId2"/>
              </a:rPr>
              <a:t>www.larksidepractice.co.uk</a:t>
            </a:r>
            <a:endParaRPr lang="en-GB" dirty="0"/>
          </a:p>
          <a:p>
            <a:r>
              <a:rPr lang="en-GB" dirty="0"/>
              <a:t>Friends and family test - Larkside Practice encourages our patients to provide feedback and recommendation via the Friends &amp; Family Test</a:t>
            </a:r>
          </a:p>
          <a:p>
            <a:r>
              <a:rPr lang="en-GB" dirty="0">
                <a:hlinkClick r:id="rId3"/>
              </a:rPr>
              <a:t>www.lutonccg.nhs.uk</a:t>
            </a:r>
            <a:r>
              <a:rPr lang="en-GB" dirty="0"/>
              <a:t> – Local information about services in Luton</a:t>
            </a:r>
          </a:p>
          <a:p>
            <a:r>
              <a:rPr lang="en-GB" dirty="0">
                <a:hlinkClick r:id="rId4"/>
              </a:rPr>
              <a:t>www.lutonsexualhealth.org.uk/</a:t>
            </a:r>
            <a:r>
              <a:rPr lang="en-GB" dirty="0"/>
              <a:t> - at Arndale centre </a:t>
            </a:r>
          </a:p>
          <a:p>
            <a:r>
              <a:rPr lang="en-GB" dirty="0">
                <a:hlinkClick r:id="rId5"/>
              </a:rPr>
              <a:t>https://www.ldh.nhs.uk/our-services/blood-tests/blood-tests-at-arndale-house</a:t>
            </a:r>
            <a:r>
              <a:rPr lang="en-GB" dirty="0"/>
              <a:t> - at Arndale centre</a:t>
            </a:r>
          </a:p>
          <a:p>
            <a:pPr marL="0" indent="0">
              <a:buNone/>
            </a:pPr>
            <a:endParaRPr lang="en-GB" dirty="0"/>
          </a:p>
          <a:p>
            <a:endParaRPr lang="en-GB" dirty="0"/>
          </a:p>
        </p:txBody>
      </p:sp>
    </p:spTree>
    <p:extLst>
      <p:ext uri="{BB962C8B-B14F-4D97-AF65-F5344CB8AC3E}">
        <p14:creationId xmlns:p14="http://schemas.microsoft.com/office/powerpoint/2010/main" val="322821527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249</TotalTime>
  <Words>814</Words>
  <Application>Microsoft Office PowerPoint</Application>
  <PresentationFormat>Custom</PresentationFormat>
  <Paragraphs>71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Wisp</vt:lpstr>
      <vt:lpstr>PPG Meeting on 06.03.2019 general practice is changing</vt:lpstr>
      <vt:lpstr>Chronic diseases </vt:lpstr>
      <vt:lpstr>MDT meeting- GP Forward Thinking</vt:lpstr>
      <vt:lpstr>Prescriptions </vt:lpstr>
      <vt:lpstr>NHS Screening  </vt:lpstr>
      <vt:lpstr>Immunisations </vt:lpstr>
      <vt:lpstr>Life Style Aspects </vt:lpstr>
      <vt:lpstr>Community services </vt:lpstr>
      <vt:lpstr>Websites &amp; Useful Information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Face the facts- general practice is changing</dc:title>
  <dc:creator>Sudha Maroju</dc:creator>
  <cp:lastModifiedBy>nhsuser</cp:lastModifiedBy>
  <cp:revision>28</cp:revision>
  <dcterms:created xsi:type="dcterms:W3CDTF">2019-03-05T19:28:52Z</dcterms:created>
  <dcterms:modified xsi:type="dcterms:W3CDTF">2019-03-11T07:36:39Z</dcterms:modified>
</cp:coreProperties>
</file>